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Fira Mono Medium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Fira Mono"/>
      <p:regular r:id="rId43"/>
      <p:bold r:id="rId44"/>
    </p:embeddedFont>
    <p:embeddedFont>
      <p:font typeface="Poppins Light"/>
      <p:regular r:id="rId45"/>
      <p:bold r:id="rId46"/>
      <p:italic r:id="rId47"/>
      <p:boldItalic r:id="rId48"/>
    </p:embeddedFont>
    <p:embeddedFont>
      <p:font typeface="Poppins Medium"/>
      <p:regular r:id="rId49"/>
      <p:bold r:id="rId50"/>
      <p:italic r:id="rId51"/>
      <p:boldItalic r:id="rId52"/>
    </p:embeddedFont>
    <p:embeddedFont>
      <p:font typeface="Roboto Mono"/>
      <p:regular r:id="rId53"/>
      <p:bold r:id="rId54"/>
      <p:italic r:id="rId55"/>
      <p:boldItalic r:id="rId56"/>
    </p:embeddedFont>
    <p:embeddedFont>
      <p:font typeface="Poppins Extra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FiraMono-bold.fntdata"/><Relationship Id="rId43" Type="http://schemas.openxmlformats.org/officeDocument/2006/relationships/font" Target="fonts/FiraMono-regular.fntdata"/><Relationship Id="rId46" Type="http://schemas.openxmlformats.org/officeDocument/2006/relationships/font" Target="fonts/PoppinsLight-bold.fntdata"/><Relationship Id="rId45" Type="http://schemas.openxmlformats.org/officeDocument/2006/relationships/font" Target="fonts/Poppi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Light-boldItalic.fntdata"/><Relationship Id="rId47" Type="http://schemas.openxmlformats.org/officeDocument/2006/relationships/font" Target="fonts/PoppinsLight-italic.fntdata"/><Relationship Id="rId49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FiraMonoMedium-regular.fntdata"/><Relationship Id="rId32" Type="http://schemas.openxmlformats.org/officeDocument/2006/relationships/slide" Target="slides/slide27.xml"/><Relationship Id="rId35" Type="http://schemas.openxmlformats.org/officeDocument/2006/relationships/font" Target="fonts/Roboto-regular.fntdata"/><Relationship Id="rId34" Type="http://schemas.openxmlformats.org/officeDocument/2006/relationships/font" Target="fonts/FiraMonoMedium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oppinsExtra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Medium-italic.fntdata"/><Relationship Id="rId50" Type="http://schemas.openxmlformats.org/officeDocument/2006/relationships/font" Target="fonts/PoppinsMedium-bold.fntdata"/><Relationship Id="rId53" Type="http://schemas.openxmlformats.org/officeDocument/2006/relationships/font" Target="fonts/RobotoMono-regular.fntdata"/><Relationship Id="rId52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bold.fntdata"/><Relationship Id="rId13" Type="http://schemas.openxmlformats.org/officeDocument/2006/relationships/slide" Target="slides/slide8.xml"/><Relationship Id="rId57" Type="http://schemas.openxmlformats.org/officeDocument/2006/relationships/font" Target="fonts/PoppinsExtraLight-regular.fntdata"/><Relationship Id="rId12" Type="http://schemas.openxmlformats.org/officeDocument/2006/relationships/slide" Target="slides/slide7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59" Type="http://schemas.openxmlformats.org/officeDocument/2006/relationships/font" Target="fonts/PoppinsExtraLight-italic.fntdata"/><Relationship Id="rId14" Type="http://schemas.openxmlformats.org/officeDocument/2006/relationships/slide" Target="slides/slide9.xml"/><Relationship Id="rId58" Type="http://schemas.openxmlformats.org/officeDocument/2006/relationships/font" Target="fonts/PoppinsExtra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8f3a4c1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58f3a4c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can hold more than one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high-order functions like map/filter/reducer to manipulate 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245b55842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245b55842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 can only contain unique elements and has operations such as `add`, `delete`, `has` and so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245b55842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245b55842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Spread syntax</a:t>
            </a: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>
                <a:solidFill>
                  <a:srgbClr val="1B1B1B"/>
                </a:solidFill>
              </a:rPr>
              <a:t>...</a:t>
            </a: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allows an iterable, such as an array or string, to be expanded in places where zero or more arguments (for function calls) or elements (for array literals) are expected.</a:t>
            </a:r>
            <a:endParaRPr sz="1200">
              <a:solidFill>
                <a:srgbClr val="1B1B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B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requires three </a:t>
            </a:r>
            <a:r>
              <a:rPr lang="en"/>
              <a:t>arguments</a:t>
            </a:r>
            <a:r>
              <a:rPr lang="en"/>
              <a:t>, so we can use spread syntax to “spread” 1, 2, 3 to x, y, z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8f3a4c1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58f3a4c1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examples of Object static methods live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45b55842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45b55842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58f3a4c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58f3a4c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233334bd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233334bd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Declarative vs Imperative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Informally, specify the general pattern / logic of the computation without worrying about the details of the control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Regular Expression, CSS, 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context of react, you only need to write simple views for each state in your application, but React does the update and rendering for the data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Side usng JavaScript runtime like Node.js &amp; mobile app React native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33334bd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33334bd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npx lets you run code built with Node.js and published through the npm registry.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233334bd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233334bd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Essential, component-based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components are used in modern 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classed?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Reuse stateful logic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complex lifecycle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Less boilerplate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“this”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232ca4b3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232ca4b3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props is an object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233334b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233334b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32ca4b3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232ca4b3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in class must be object, state in hooks is not necessarily so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232ca4b3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232ca4b3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to think about that this component does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233334bd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233334bd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readonly params versus private variables in OOP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233334bd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233334bd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53ce76b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53ce76b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53ce76b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753ce76b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cf79e5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cf79e5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to check links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53ce76b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53ce76b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https://github.com/paul-serafimescu/f22-cs35L-frontend-ws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233334bd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233334bd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58f3a4c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58f3a4c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58f3a4c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58f3a4c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talking about these keywords,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scope of a variable is the part of a program where a variable is valid (can be accessed)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only mainstream languages that has different scoping rules depending on what keyword you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(variables in Python)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declare a variable by `var` in function `run()`, it’s </a:t>
            </a:r>
            <a:r>
              <a:rPr lang="en"/>
              <a:t>accessible</a:t>
            </a:r>
            <a:r>
              <a:rPr lang="en"/>
              <a:t> throughout the function.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if you use `let` to define a variable in a block, it will be out of scope after the closing bracket which it was defined. (</a:t>
            </a:r>
            <a:r>
              <a:rPr lang="en">
                <a:solidFill>
                  <a:schemeClr val="dk1"/>
                </a:solidFill>
              </a:rPr>
              <a:t>Like variables in C++)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Also, In JavaScript, a variable can be declared after it has been used.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Before execute the code, JS moves the variable and function declarations to the top of their scope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variable declared with `const` keywords cannot be redeclared or reassigned, and it must be assigned a value when they are declared!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245b5584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245b5584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Chrome, you can run JavaScript in the console by right clicking and selecting “Console”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58f3a4c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58f3a4c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control flow is similar with other languages that you are familiar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There’re if-else-statements, for loops, and while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you can use switch, like </a:t>
            </a:r>
            <a:r>
              <a:rPr lang="en"/>
              <a:t>structural </a:t>
            </a:r>
            <a:r>
              <a:rPr lang="en"/>
              <a:t>pattern matching in Python 3.10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45b5584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45b5584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it’s time to talk </a:t>
            </a:r>
            <a:r>
              <a:rPr lang="en"/>
              <a:t>comparison</a:t>
            </a:r>
            <a:r>
              <a:rPr lang="en"/>
              <a:t> in Javascript!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be careful, sometimes it may not work as you expected, .. but predictable.  and that’s why many programmers don’t like Javascript.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learn these soon at the end of this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equal sign is assigning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two equal sign is comparing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usually we tend to use three equal signs to compare values of two variables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58f3a4c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58f3a4c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There’re some functional programming influence on Javascript.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function is first-class functions, which means they are just like any other variable: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Stored in variables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Passed as arguments to other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Returned as values by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Stored in data structures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there’re arrow functions, which are compact alternative for regular functions.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`=` here is still an assignment operator, which assigns the lambda function on the right side of it to the name on its left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s://developer.mozilla.org/en-US/docs/Web/JavaScript/Reference/Global_Objects/Se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hyperlink" Target="https://developer.mozilla.org/en-US/docs/Web/JavaScript/Reference/Operators/Spread_syntax" TargetMode="External"/><Relationship Id="rId7" Type="http://schemas.openxmlformats.org/officeDocument/2006/relationships/hyperlink" Target="https://developer.mozilla.org/en-US/docs/Web/JavaScript/Reference/Global_Objects/Array/shif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mozilla.org/en-US/docs/Web/JavaScript/Reference/Global_Objects/Promise" TargetMode="External"/><Relationship Id="rId4" Type="http://schemas.openxmlformats.org/officeDocument/2006/relationships/hyperlink" Target="https://developer.mozilla.org/en-US/docs/Web/JavaScript/Reference/Operators/awai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mozilla.org/en-US/docs/Web/JavaScript/Reference/Global_Objects/Promise" TargetMode="External"/><Relationship Id="rId4" Type="http://schemas.openxmlformats.org/officeDocument/2006/relationships/hyperlink" Target="https://developer.mozilla.org/en-US/docs/Web/JavaScript/Reference/Operators/await" TargetMode="External"/><Relationship Id="rId5" Type="http://schemas.openxmlformats.org/officeDocument/2006/relationships/hyperlink" Target="https://stackoverflow.com/questions/53715465/can-i-set-state-inside-a-useeffect-hoo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eact-redux.js.org/introduction/getting-started" TargetMode="External"/><Relationship Id="rId4" Type="http://schemas.openxmlformats.org/officeDocument/2006/relationships/hyperlink" Target="https://tanstack.com/query/v4/docs/overview" TargetMode="External"/><Relationship Id="rId5" Type="http://schemas.openxmlformats.org/officeDocument/2006/relationships/hyperlink" Target="https://react-bootstrap.github.io/" TargetMode="External"/><Relationship Id="rId6" Type="http://schemas.openxmlformats.org/officeDocument/2006/relationships/hyperlink" Target="https://tailwindcss.com/docs/installation" TargetMode="External"/><Relationship Id="rId7" Type="http://schemas.openxmlformats.org/officeDocument/2006/relationships/hyperlink" Target="https://mui.com/material-ui/getting-started/overview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hyperlink" Target="https://web.stanford.edu/class/cs98si/slides/overview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ackoverflow.com/questions/762011/whats-the-difference-between-using-let-and-var" TargetMode="External"/><Relationship Id="rId4" Type="http://schemas.openxmlformats.org/officeDocument/2006/relationships/hyperlink" Target="https://stackoverflow.com/questions/762011/whats-the-difference-between-using-let-and-var" TargetMode="External"/><Relationship Id="rId5" Type="http://schemas.openxmlformats.org/officeDocument/2006/relationships/hyperlink" Target="https://stackoverflow.com/questions/762011/whats-the-difference-between-using-let-and-var" TargetMode="External"/><Relationship Id="rId6" Type="http://schemas.openxmlformats.org/officeDocument/2006/relationships/hyperlink" Target="https://www.w3schools.com/js/js_hoisting.asp" TargetMode="External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www.guru99.com/difference-equality-strict-operator-javascript.html" TargetMode="External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betterprogramming.pub/difference-between-regular-functions-and-arrow-functions-f65639aba256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47100" y="305175"/>
            <a:ext cx="6480300" cy="14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React (Frontend) Workshop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949100" y="2000225"/>
            <a:ext cx="3225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Mono"/>
                <a:ea typeface="Fira Mono"/>
                <a:cs typeface="Fira Mono"/>
                <a:sym typeface="Fira Mono"/>
              </a:rPr>
              <a:t>LAs:</a:t>
            </a:r>
            <a:endParaRPr sz="16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Mono"/>
                <a:ea typeface="Fira Mono"/>
                <a:cs typeface="Fira Mono"/>
                <a:sym typeface="Fira Mono"/>
              </a:rPr>
              <a:t>Paul Serafimescu</a:t>
            </a:r>
            <a:endParaRPr sz="16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Mono"/>
                <a:ea typeface="Fira Mono"/>
                <a:cs typeface="Fira Mono"/>
                <a:sym typeface="Fira Mono"/>
              </a:rPr>
              <a:t>Qianli Wu</a:t>
            </a:r>
            <a:endParaRPr sz="16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874" y="994350"/>
            <a:ext cx="945551" cy="8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100" y="2427325"/>
            <a:ext cx="3989299" cy="249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3569" l="-2500" r="2499" t="-3570"/>
          <a:stretch/>
        </p:blipFill>
        <p:spPr>
          <a:xfrm>
            <a:off x="2787725" y="1755375"/>
            <a:ext cx="2663550" cy="26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425" y="2000222"/>
            <a:ext cx="1638999" cy="23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Data Structures - Arrays and Map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65" y="1099375"/>
            <a:ext cx="4252686" cy="33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325" y="1966825"/>
            <a:ext cx="5152999" cy="33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Sets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63" y="922325"/>
            <a:ext cx="67180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https://developer.mozilla.org/en-US/docs/Web/JavaScript/Reference/Global_Objects/Set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Spread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3" y="1017725"/>
            <a:ext cx="4261476" cy="35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400" y="459800"/>
            <a:ext cx="4447901" cy="218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411" y="1909930"/>
            <a:ext cx="4447880" cy="2773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792488" y="4238550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6"/>
              </a:rPr>
              <a:t>https://developer.mozilla.org/en-US/docs/Web/JavaScript/Reference/Operators/Spread_syntax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5108350" y="4312200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7"/>
              </a:rPr>
              <a:t>https://developer.mozilla.org/en-US/docs/Web/JavaScript/Reference/Global_Objects/Array/shift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JavaScript Objects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725"/>
            <a:ext cx="5403276" cy="26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119048"/>
            <a:ext cx="2202618" cy="6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50" y="2662763"/>
            <a:ext cx="4542749" cy="2139061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1" name="Google Shape;161;p25"/>
          <p:cNvSpPr txBox="1"/>
          <p:nvPr/>
        </p:nvSpPr>
        <p:spPr>
          <a:xfrm>
            <a:off x="5770800" y="1402050"/>
            <a:ext cx="3061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600"/>
              <a:buFont typeface="Fira Mono Medium"/>
              <a:buChar char="-"/>
            </a:pPr>
            <a:r>
              <a:rPr lang="en" sz="160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Object.keys(...)</a:t>
            </a:r>
            <a:endParaRPr sz="1600">
              <a:solidFill>
                <a:srgbClr val="3F51B5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600"/>
              <a:buFont typeface="Fira Mono Medium"/>
              <a:buChar char="-"/>
            </a:pPr>
            <a:r>
              <a:rPr lang="en" sz="160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Object.values(...)</a:t>
            </a:r>
            <a:endParaRPr sz="1600">
              <a:solidFill>
                <a:srgbClr val="3F51B5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600"/>
              <a:buFont typeface="Fira Mono Medium"/>
              <a:buChar char="-"/>
            </a:pPr>
            <a:r>
              <a:rPr lang="en" sz="160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Object.entries(...)</a:t>
            </a:r>
            <a:endParaRPr sz="1600">
              <a:solidFill>
                <a:srgbClr val="3F51B5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Why Does JavaScript Get Hate?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15052"/>
          <a:stretch/>
        </p:blipFill>
        <p:spPr>
          <a:xfrm>
            <a:off x="260675" y="1510398"/>
            <a:ext cx="2545800" cy="27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425" y="1387924"/>
            <a:ext cx="3030850" cy="34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747775" y="4421725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implicit </a:t>
            </a:r>
            <a:r>
              <a:rPr i="1" lang="en">
                <a:latin typeface="Poppins"/>
                <a:ea typeface="Poppins"/>
                <a:cs typeface="Poppins"/>
                <a:sym typeface="Poppins"/>
              </a:rPr>
              <a:t>coercion…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800" y="445025"/>
            <a:ext cx="1944800" cy="17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8205" y="2343150"/>
            <a:ext cx="22860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6480" y="3200400"/>
            <a:ext cx="1058044" cy="5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3125" y="3881075"/>
            <a:ext cx="1494675" cy="11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25" y="106800"/>
            <a:ext cx="4095699" cy="37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1501225" y="3634375"/>
            <a:ext cx="6042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b="1" sz="9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Declarative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Component-Based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Learn Once, Write Anywhere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“Most popular” frontend framework in the “most popular” programming language 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How to Get Started?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62C"/>
              </a:buClr>
              <a:buSzPts val="1865"/>
              <a:buFont typeface="Fira Mono Medium"/>
              <a:buChar char="-"/>
            </a:pPr>
            <a:r>
              <a:rPr lang="en" sz="1865">
                <a:solidFill>
                  <a:srgbClr val="F6F62C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npx create-react-app &lt;app-name&gt;</a:t>
            </a:r>
            <a:endParaRPr sz="1865">
              <a:solidFill>
                <a:srgbClr val="F6F62C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6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rPr>
              <a:t>create-react-app</a:t>
            </a:r>
            <a:endParaRPr b="1">
              <a:solidFill>
                <a:schemeClr val="lt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309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A tool that bootstraps everything you need to start the project</a:t>
            </a:r>
            <a:endParaRPr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npx create-react-app my-app</a:t>
            </a:r>
            <a:endParaRPr>
              <a:solidFill>
                <a:srgbClr val="D9D9D9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FF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cd</a:t>
            </a:r>
            <a:r>
              <a:rPr lang="en">
                <a:solidFill>
                  <a:srgbClr val="37474F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</a:t>
            </a:r>
            <a:r>
              <a:rPr lang="en">
                <a:solidFill>
                  <a:srgbClr val="D9D9D9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my-app</a:t>
            </a:r>
            <a:endParaRPr>
              <a:solidFill>
                <a:srgbClr val="D9D9D9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npm start</a:t>
            </a:r>
            <a:endParaRPr>
              <a:solidFill>
                <a:srgbClr val="D9D9D9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395" y="2029164"/>
            <a:ext cx="3276375" cy="269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203600" y="3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Function Components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203600" y="1017713"/>
            <a:ext cx="54300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e</a:t>
            </a:r>
            <a:r>
              <a:rPr lang="en" sz="17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xport function</a:t>
            </a:r>
            <a:r>
              <a:rPr lang="en" sz="17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Welcome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 {</a:t>
            </a:r>
            <a:endParaRPr sz="17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7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return</a:t>
            </a:r>
            <a:r>
              <a:rPr lang="en" sz="17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&lt;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h1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&gt;Hello, {props.name}&lt;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/h1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&gt;;</a:t>
            </a:r>
            <a:endParaRPr sz="17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7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D9D9D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export const</a:t>
            </a:r>
            <a:r>
              <a:rPr lang="en" sz="17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Welcome 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=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 </a:t>
            </a:r>
            <a:r>
              <a:rPr lang="en" sz="17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=&gt;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(</a:t>
            </a:r>
            <a:endParaRPr sz="17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&lt;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h1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&gt;Hello, {props.name}&lt;</a:t>
            </a:r>
            <a:r>
              <a:rPr lang="en" sz="17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/h1</a:t>
            </a: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&gt;;</a:t>
            </a:r>
            <a:endParaRPr sz="17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7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C5A5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25" y="2571750"/>
            <a:ext cx="3883550" cy="2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Props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function</a:t>
            </a:r>
            <a:r>
              <a:rPr lang="en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Welcome</a:t>
            </a:r>
            <a:r>
              <a:rPr lang="en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>
                <a:solidFill>
                  <a:srgbClr val="37474F"/>
                </a:solidFill>
                <a:highlight>
                  <a:srgbClr val="FFFF00"/>
                </a:highlight>
                <a:latin typeface="Fira Mono"/>
                <a:ea typeface="Fira Mono"/>
                <a:cs typeface="Fira Mono"/>
                <a:sym typeface="Fira Mono"/>
              </a:rPr>
              <a:t>props</a:t>
            </a:r>
            <a:r>
              <a:rPr lang="en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 {</a:t>
            </a:r>
            <a:endParaRPr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return</a:t>
            </a:r>
            <a:r>
              <a:rPr lang="en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&lt;</a:t>
            </a:r>
            <a:r>
              <a:rPr lang="en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h1</a:t>
            </a:r>
            <a:r>
              <a:rPr lang="en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&gt;Hello, {props.name}&lt;</a:t>
            </a:r>
            <a:r>
              <a:rPr lang="en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/h1</a:t>
            </a:r>
            <a:r>
              <a:rPr lang="en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&gt;;</a:t>
            </a:r>
            <a:endParaRPr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ct val="100000"/>
              <a:buFont typeface="Poppins"/>
              <a:buChar char="-"/>
            </a:pP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“Properties”</a:t>
            </a:r>
            <a:endParaRPr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ct val="100000"/>
              <a:buFont typeface="Poppins"/>
              <a:buChar char="-"/>
            </a:pP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JavaScript objects that contain </a:t>
            </a: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JSX attributes and children</a:t>
            </a:r>
            <a:endParaRPr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ct val="100000"/>
              <a:buFont typeface="Poppins"/>
              <a:buChar char="-"/>
            </a:pP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unction “parameters”</a:t>
            </a:r>
            <a:endParaRPr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D9D9D9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&lt;</a:t>
            </a:r>
            <a:r>
              <a:rPr lang="en" sz="19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Welcome</a:t>
            </a:r>
            <a:r>
              <a:rPr lang="en" sz="19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9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name=</a:t>
            </a:r>
            <a:r>
              <a:rPr lang="en" sz="19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"Sara"</a:t>
            </a:r>
            <a:r>
              <a:rPr lang="en" sz="19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9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/&gt;;</a:t>
            </a:r>
            <a:endParaRPr sz="22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Agenda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459375" y="1581825"/>
            <a:ext cx="62967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Poppins"/>
              <a:buChar char="-"/>
            </a:pPr>
            <a:r>
              <a:rPr lang="en" sz="3000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 sz="3000"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Poppins"/>
              <a:buChar char="-"/>
            </a:pPr>
            <a:r>
              <a:rPr lang="en" sz="3000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sz="3000"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Poppins"/>
              <a:buChar char="-"/>
            </a:pPr>
            <a:r>
              <a:rPr lang="en" sz="3000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sz="3000"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States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158625" y="956500"/>
            <a:ext cx="49644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ct val="100000"/>
              <a:buFont typeface="Poppins"/>
              <a:buChar char="-"/>
            </a:pP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Similar to v</a:t>
            </a: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ariables defined in the function</a:t>
            </a:r>
            <a:endParaRPr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Poppins"/>
              <a:buChar char="-"/>
            </a:pPr>
            <a:r>
              <a:rPr lang="en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Or class members in a class-based component</a:t>
            </a:r>
            <a:endParaRPr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ct val="100000"/>
              <a:buFont typeface="Poppins"/>
              <a:buChar char="-"/>
            </a:pPr>
            <a:r>
              <a:rPr lang="en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Private &amp; Fully Controlled by the component itself</a:t>
            </a:r>
            <a:endParaRPr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Poppins Medium"/>
              <a:buChar char="-"/>
            </a:pPr>
            <a:r>
              <a:rPr lang="en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Think of how this is useful for a HTML </a:t>
            </a:r>
            <a:r>
              <a:rPr lang="en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&lt;form&gt;</a:t>
            </a:r>
            <a:r>
              <a:rPr lang="en">
                <a:solidFill>
                  <a:srgbClr val="CCCCC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endParaRPr>
              <a:solidFill>
                <a:srgbClr val="B7B7B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311700" y="2742300"/>
            <a:ext cx="4000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unction </a:t>
            </a: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App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() {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	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onst 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[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t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itle,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setTitle</a:t>
            </a:r>
            <a:endParaRPr sz="1600">
              <a:solidFill>
                <a:srgbClr val="DD7E6B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] = </a:t>
            </a: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useState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 sz="16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“”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	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	</a:t>
            </a: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setTitle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 sz="16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“my-title”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5235325" y="1017725"/>
            <a:ext cx="414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lass </a:t>
            </a: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App 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extends </a:t>
            </a: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Component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{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	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constructor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{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super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(props);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t</a:t>
            </a: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his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.state = {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	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t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itle: </a:t>
            </a:r>
            <a:r>
              <a:rPr lang="en" sz="16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“”</a:t>
            </a:r>
            <a:endParaRPr sz="1600">
              <a:solidFill>
                <a:srgbClr val="388E3C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this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</a:t>
            </a: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setState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({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title: </a:t>
            </a:r>
            <a:r>
              <a:rPr lang="en" sz="16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“my-title”</a:t>
            </a:r>
            <a:endParaRPr sz="1600">
              <a:solidFill>
                <a:srgbClr val="388E3C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});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551725" y="943275"/>
            <a:ext cx="70212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function</a:t>
            </a:r>
            <a:r>
              <a:rPr lang="en" sz="15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Example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 {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5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const</a:t>
            </a:r>
            <a:r>
              <a:rPr lang="en" sz="15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[count, 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setCount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] = 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useState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 sz="1500">
                <a:solidFill>
                  <a:srgbClr val="F6F62C"/>
                </a:solidFill>
                <a:latin typeface="Fira Mono"/>
                <a:ea typeface="Fira Mono"/>
                <a:cs typeface="Fira Mono"/>
                <a:sym typeface="Fira Mono"/>
              </a:rPr>
              <a:t>0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5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return</a:t>
            </a:r>
            <a:r>
              <a:rPr lang="en" sz="15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&lt;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div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&lt;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p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&gt;{props.name} clicked {count} times&lt;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/p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&lt;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button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500">
                <a:solidFill>
                  <a:srgbClr val="6FA8DC"/>
                </a:solidFill>
                <a:latin typeface="Fira Mono"/>
                <a:ea typeface="Fira Mono"/>
                <a:cs typeface="Fira Mono"/>
                <a:sym typeface="Fira Mono"/>
              </a:rPr>
              <a:t>onClick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={() </a:t>
            </a:r>
            <a:r>
              <a:rPr lang="en" sz="15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=&gt;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setCount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(count + </a:t>
            </a:r>
            <a:r>
              <a:rPr lang="en" sz="1500">
                <a:solidFill>
                  <a:srgbClr val="F6F62C"/>
                </a:solidFill>
                <a:latin typeface="Fira Mono"/>
                <a:ea typeface="Fira Mono"/>
                <a:cs typeface="Fira Mono"/>
                <a:sym typeface="Fira Mono"/>
              </a:rPr>
              <a:t>1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)}&gt;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  Click me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&lt;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/button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&lt;/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div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);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9999"/>
                </a:solidFill>
                <a:latin typeface="Fira Mono"/>
                <a:ea typeface="Fira Mono"/>
                <a:cs typeface="Fira Mono"/>
                <a:sym typeface="Fira Mono"/>
              </a:rPr>
              <a:t>// In the parent’s component</a:t>
            </a:r>
            <a:endParaRPr sz="1500">
              <a:solidFill>
                <a:srgbClr val="99999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&lt;</a:t>
            </a:r>
            <a:r>
              <a:rPr lang="en" sz="15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Example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name=</a:t>
            </a:r>
            <a:r>
              <a:rPr lang="en" sz="15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”</a:t>
            </a:r>
            <a:r>
              <a:rPr lang="en" sz="15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Sara”</a:t>
            </a:r>
            <a:r>
              <a:rPr lang="en" sz="15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/&gt;</a:t>
            </a:r>
            <a:endParaRPr sz="15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551725" y="338150"/>
            <a:ext cx="534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Props &amp; States in One Example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Props vs States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2791700"/>
            <a:ext cx="4182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props: properties, immutable</a:t>
            </a:r>
            <a:endParaRPr sz="17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7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tates: mutable, internal to the component </a:t>
            </a:r>
            <a:endParaRPr sz="17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264725" y="1388200"/>
            <a:ext cx="3864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both hold information that influences the output of render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228300" y="4736150"/>
            <a:ext cx="868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D9D9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Image: https://www.techdiagonal.com/reactjs_courses/beginner/reactjs-component-state/</a:t>
            </a:r>
            <a:endParaRPr>
              <a:solidFill>
                <a:srgbClr val="D9D9D9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000" y="345600"/>
            <a:ext cx="4182301" cy="41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Gentle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Intro to Hooks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11700" y="1017725"/>
            <a:ext cx="75549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All the hooks in React start with</a:t>
            </a:r>
            <a:r>
              <a:rPr lang="en" sz="16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use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useState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&lt;</a:t>
            </a:r>
            <a:r>
              <a:rPr lang="en" sz="1600">
                <a:solidFill>
                  <a:srgbClr val="FF0000"/>
                </a:solidFill>
                <a:latin typeface="Fira Mono"/>
                <a:ea typeface="Fira Mono"/>
                <a:cs typeface="Fira Mono"/>
                <a:sym typeface="Fira Mono"/>
              </a:rPr>
              <a:t>S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&gt;(initialState: </a:t>
            </a:r>
            <a:r>
              <a:rPr lang="en" sz="1600">
                <a:solidFill>
                  <a:srgbClr val="FF0000"/>
                </a:solidFill>
                <a:latin typeface="Fira Mono"/>
                <a:ea typeface="Fira Mono"/>
                <a:cs typeface="Fira Mono"/>
                <a:sym typeface="Fira Mono"/>
              </a:rPr>
              <a:t>S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| (() </a:t>
            </a:r>
            <a:r>
              <a:rPr lang="en" sz="16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=&gt;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600">
                <a:solidFill>
                  <a:srgbClr val="FF0000"/>
                </a:solidFill>
                <a:latin typeface="Fira Mono"/>
                <a:ea typeface="Fira Mono"/>
                <a:cs typeface="Fira Mono"/>
                <a:sym typeface="Fira Mono"/>
              </a:rPr>
              <a:t>S</a:t>
            </a:r>
            <a:r>
              <a:rPr lang="en" sz="16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))</a:t>
            </a:r>
            <a:endParaRPr sz="16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Returns a stateful value, and a function to update it.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D7E6B"/>
                </a:solidFill>
                <a:latin typeface="Roboto Mono"/>
                <a:ea typeface="Roboto Mono"/>
                <a:cs typeface="Roboto Mono"/>
                <a:sym typeface="Roboto Mono"/>
              </a:rPr>
              <a:t>useEffect</a:t>
            </a:r>
            <a:r>
              <a:rPr lang="en" sz="16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(effect: EffectCallback, deps?: DependencyList)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erform side effects in function components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eps: Only trigger the effect when value in deps changed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if empty, then only after component initially renders</a:t>
            </a:r>
            <a:endParaRPr sz="16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.g. fetch data, perform UI updates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</a:t>
            </a: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class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function</a:t>
            </a:r>
            <a:endParaRPr b="1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572000" y="162550"/>
            <a:ext cx="4663800" cy="49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import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DataComponent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from </a:t>
            </a:r>
            <a:r>
              <a:rPr lang="en" sz="13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“./DataComponent”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lass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App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extends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Component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constructor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 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super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this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.state = { data: </a:t>
            </a:r>
            <a:r>
              <a:rPr lang="en" sz="1300">
                <a:solidFill>
                  <a:srgbClr val="FFFF00"/>
                </a:solidFill>
                <a:latin typeface="Fira Mono"/>
                <a:ea typeface="Fira Mono"/>
                <a:cs typeface="Fira Mono"/>
                <a:sym typeface="Fira Mono"/>
              </a:rPr>
              <a:t>[]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};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endParaRPr sz="1300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 async </a:t>
            </a:r>
            <a:r>
              <a:rPr lang="en" sz="1300">
                <a:solidFill>
                  <a:srgbClr val="FF00FF"/>
                </a:solidFill>
                <a:latin typeface="Fira Mono"/>
                <a:ea typeface="Fira Mono"/>
                <a:cs typeface="Fira Mono"/>
                <a:sym typeface="Fira Mono"/>
              </a:rPr>
              <a:t>componentDidMount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()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   const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result =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await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fetch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 sz="13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“/api/data”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this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setState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({ data: result.data });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300">
                <a:solidFill>
                  <a:srgbClr val="FF00FF"/>
                </a:solidFill>
                <a:latin typeface="Fira Mono"/>
                <a:ea typeface="Fira Mono"/>
                <a:cs typeface="Fira Mono"/>
                <a:sym typeface="Fira Mono"/>
              </a:rPr>
              <a:t>render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() 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r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eturn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&lt;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div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  {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this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.state.data.map((x, i) </a:t>
            </a:r>
            <a:r>
              <a:rPr lang="en" sz="13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=&gt;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(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    &lt;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DataComponent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key={i} data={x} /&gt;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	   ))}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&lt;/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div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316375" y="1183825"/>
            <a:ext cx="39801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What does this component do?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Why does it use state instead of props?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For anyone interested in ES6 Promises and/or async-await syntax, check these links!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ES6 Promises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await operator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</a:t>
            </a: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class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function</a:t>
            </a:r>
            <a:endParaRPr b="1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4572000" y="162550"/>
            <a:ext cx="4663800" cy="49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import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DataComponent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from </a:t>
            </a:r>
            <a:r>
              <a:rPr lang="en" sz="13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“./DataComponent”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f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unction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App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(props)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const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[data,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setData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=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useState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 sz="1300">
                <a:solidFill>
                  <a:srgbClr val="FFFF00"/>
                </a:solidFill>
                <a:latin typeface="Fira Mono"/>
                <a:ea typeface="Fira Mono"/>
                <a:cs typeface="Fira Mono"/>
                <a:sym typeface="Fira Mono"/>
              </a:rPr>
              <a:t>[]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endParaRPr sz="1300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useEffect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(() </a:t>
            </a:r>
            <a:r>
              <a:rPr lang="en" sz="13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=&gt;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   const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fetchData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=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async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()</a:t>
            </a:r>
            <a:r>
              <a:rPr lang="en" sz="13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 =&gt;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{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    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c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onst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res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= await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fetch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" sz="1300">
                <a:solidFill>
                  <a:srgbClr val="388E3C"/>
                </a:solidFill>
                <a:latin typeface="Fira Mono"/>
                <a:ea typeface="Fira Mono"/>
                <a:cs typeface="Fira Mono"/>
                <a:sym typeface="Fira Mono"/>
              </a:rPr>
              <a:t>“/api/data”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setData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(result.data);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};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fetchData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().catch(console.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err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}, </a:t>
            </a:r>
            <a:r>
              <a:rPr lang="en" sz="1300">
                <a:solidFill>
                  <a:srgbClr val="FFFF00"/>
                </a:solidFill>
                <a:latin typeface="Fira Mono"/>
                <a:ea typeface="Fira Mono"/>
                <a:cs typeface="Fira Mono"/>
                <a:sym typeface="Fira Mono"/>
              </a:rPr>
              <a:t>[]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" sz="1300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return 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&lt;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div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{data.map((x, i) </a:t>
            </a:r>
            <a:r>
              <a:rPr lang="en" sz="1300">
                <a:solidFill>
                  <a:schemeClr val="accent1"/>
                </a:solidFill>
                <a:latin typeface="Fira Mono"/>
                <a:ea typeface="Fira Mono"/>
                <a:cs typeface="Fira Mono"/>
                <a:sym typeface="Fira Mono"/>
              </a:rPr>
              <a:t>=&gt;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(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  &lt;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DataComponent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key={i} data={x} /&gt;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  ))}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  &lt;/</a:t>
            </a:r>
            <a:r>
              <a:rPr lang="en" sz="1300">
                <a:solidFill>
                  <a:srgbClr val="DD7E6B"/>
                </a:solidFill>
                <a:latin typeface="Fira Mono"/>
                <a:ea typeface="Fira Mono"/>
                <a:cs typeface="Fira Mono"/>
                <a:sym typeface="Fira Mono"/>
              </a:rPr>
              <a:t>div</a:t>
            </a: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&gt;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  );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D9D9"/>
                </a:solidFill>
                <a:latin typeface="Fira Mono"/>
                <a:ea typeface="Fira Mono"/>
                <a:cs typeface="Fira Mono"/>
                <a:sym typeface="Fira Mono"/>
              </a:rPr>
              <a:t>}</a:t>
            </a:r>
            <a:endParaRPr sz="1300">
              <a:solidFill>
                <a:srgbClr val="D9D9D9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16375" y="1183825"/>
            <a:ext cx="39801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What does this component do?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600"/>
              <a:buFont typeface="Poppins"/>
              <a:buChar char="-"/>
            </a:pPr>
            <a:r>
              <a:rPr lang="en" sz="16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How does it differ from the previous class-based version?</a:t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For anyone interested in ES6 Promises and/or async-await syntax, check these links!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ES6 Promises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await operator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state and useEffect</a:t>
            </a:r>
            <a:endParaRPr sz="1300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Other Helpful Technologies</a:t>
            </a:r>
            <a:endParaRPr b="1">
              <a:solidFill>
                <a:srgbClr val="3F51B5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65"/>
              <a:buFont typeface="Poppins"/>
              <a:buChar char="-"/>
            </a:pPr>
            <a:r>
              <a:rPr lang="en" sz="1865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React-Redux</a:t>
            </a:r>
            <a:endParaRPr sz="1865"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Global state management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65"/>
              <a:buFont typeface="Poppins"/>
              <a:buChar char="-"/>
            </a:pPr>
            <a:r>
              <a:rPr lang="en" sz="1865" u="sng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React-Query</a:t>
            </a:r>
            <a:endParaRPr sz="1865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Data fetching and state management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65"/>
              <a:buFont typeface="Poppins"/>
              <a:buChar char="-"/>
            </a:pPr>
            <a:r>
              <a:rPr lang="en" sz="1865" u="sng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 Bootstrap</a:t>
            </a:r>
            <a:endParaRPr sz="1865"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Build your app quickly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65"/>
              <a:buFont typeface="Poppins"/>
              <a:buChar char="-"/>
            </a:pPr>
            <a:r>
              <a:rPr lang="en" sz="1865" u="sng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TailWind CSS</a:t>
            </a:r>
            <a:endParaRPr sz="1865">
              <a:solidFill>
                <a:srgbClr val="00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Customize your app pixel by pixel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65"/>
              <a:buFont typeface="Poppins"/>
              <a:buChar char="-"/>
            </a:pPr>
            <a:r>
              <a:rPr lang="en" sz="1865" u="sng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Material UI</a:t>
            </a:r>
            <a:endParaRPr sz="1865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70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5AFF6"/>
              </a:buClr>
              <a:buSzPts val="1865"/>
              <a:buFont typeface="Poppins"/>
              <a:buChar char="-"/>
            </a:pPr>
            <a:r>
              <a:rPr lang="en" sz="1865">
                <a:solidFill>
                  <a:srgbClr val="85AFF6"/>
                </a:solidFill>
                <a:latin typeface="Poppins"/>
                <a:ea typeface="Poppins"/>
                <a:cs typeface="Poppins"/>
                <a:sym typeface="Poppins"/>
              </a:rPr>
              <a:t>Alternative to Bootstrap</a:t>
            </a:r>
            <a:endParaRPr sz="1865">
              <a:solidFill>
                <a:srgbClr val="85A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 &amp; A + Live Coding Demo</a:t>
            </a:r>
            <a:endParaRPr b="1" sz="4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b="1" sz="302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351900" cy="22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Poppins"/>
              <a:buChar char="-"/>
            </a:pPr>
            <a:r>
              <a:rPr lang="en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Interpreted</a:t>
            </a:r>
            <a:endParaRPr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Poppins"/>
              <a:buChar char="-"/>
            </a:pPr>
            <a:r>
              <a:rPr lang="en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What is Node.js?</a:t>
            </a:r>
            <a:endParaRPr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Poppins"/>
              <a:buChar char="-"/>
            </a:pPr>
            <a:r>
              <a:rPr lang="en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Everything is an object!</a:t>
            </a:r>
            <a:endParaRPr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Font typeface="Fira Mono Medium"/>
              <a:buChar char="-"/>
            </a:pPr>
            <a:r>
              <a:rPr lang="en">
                <a:solidFill>
                  <a:srgbClr val="9900FF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JSON</a:t>
            </a:r>
            <a:endParaRPr>
              <a:solidFill>
                <a:srgbClr val="9900FF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600" y="271067"/>
            <a:ext cx="2539274" cy="326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035" y="1731425"/>
            <a:ext cx="2539275" cy="13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88" y="3536876"/>
            <a:ext cx="7238176" cy="12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46675" y="4743300"/>
            <a:ext cx="72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source: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6"/>
              </a:rPr>
              <a:t>https://web.stanford.edu/class/cs98si/slides/overview.html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222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648" y="157752"/>
            <a:ext cx="3362725" cy="33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Variables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070825"/>
            <a:ext cx="43827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Char char="-"/>
            </a:pPr>
            <a:r>
              <a:rPr lang="en" sz="136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var 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(function scope 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🤨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</a:t>
            </a:r>
            <a:endParaRPr sz="108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Char char="-"/>
            </a:pPr>
            <a:r>
              <a:rPr lang="en" sz="136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l</a:t>
            </a:r>
            <a:r>
              <a:rPr lang="en" sz="136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et 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(block scope 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🫶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</a:t>
            </a:r>
            <a:endParaRPr sz="108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Char char="-"/>
            </a:pPr>
            <a:r>
              <a:rPr lang="en" sz="1360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const </a:t>
            </a: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(block scope 🫶)</a:t>
            </a:r>
            <a:endParaRPr sz="108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8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51B5"/>
              </a:buClr>
              <a:buSzPts val="1360"/>
              <a:buFont typeface="Poppins Medium"/>
              <a:buChar char="-"/>
            </a:pPr>
            <a:r>
              <a:rPr lang="en" sz="136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hoisting</a:t>
            </a:r>
            <a:endParaRPr sz="136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360"/>
              <a:buFont typeface="Poppins Medium"/>
              <a:buChar char="-"/>
            </a:pP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variable can be declared after it has been used</a:t>
            </a:r>
            <a:endParaRPr sz="108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360"/>
              <a:buFont typeface="Poppins Medium"/>
              <a:buChar char="-"/>
            </a:pPr>
            <a:r>
              <a:rPr lang="en" sz="1080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JavaScript only hoists declarations, not initializations</a:t>
            </a:r>
            <a:endParaRPr sz="1080"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56650" y="4560600"/>
            <a:ext cx="56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Helpful link: </a:t>
            </a:r>
            <a:r>
              <a:rPr lang="en" u="sng">
                <a:solidFill>
                  <a:schemeClr val="hlink"/>
                </a:solidFill>
                <a:latin typeface="Fira Mono Medium"/>
                <a:ea typeface="Fira Mono Medium"/>
                <a:cs typeface="Fira Mono Medium"/>
                <a:sym typeface="Fira Mono Medium"/>
                <a:hlinkClick r:id="rId3"/>
              </a:rPr>
              <a:t>let</a:t>
            </a:r>
            <a:r>
              <a:rPr lang="en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 vs </a:t>
            </a:r>
            <a:r>
              <a:rPr lang="en" u="sng">
                <a:solidFill>
                  <a:schemeClr val="hlink"/>
                </a:solidFill>
                <a:latin typeface="Fira Mono Medium"/>
                <a:ea typeface="Fira Mono Medium"/>
                <a:cs typeface="Fira Mono Medium"/>
                <a:sym typeface="Fira Mono Medium"/>
                <a:hlinkClick r:id="rId5"/>
              </a:rPr>
              <a:t>var</a:t>
            </a:r>
            <a:endParaRPr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842850" y="3822525"/>
            <a:ext cx="37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6"/>
              </a:rPr>
              <a:t>https://www.w3schools.com/js/js_hoisting.asp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48317" l="0" r="24242" t="0"/>
          <a:stretch/>
        </p:blipFill>
        <p:spPr>
          <a:xfrm>
            <a:off x="4842862" y="332050"/>
            <a:ext cx="3481275" cy="22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7">
            <a:alphaModFix/>
          </a:blip>
          <a:srcRect b="0" l="0" r="24242" t="73369"/>
          <a:stretch/>
        </p:blipFill>
        <p:spPr>
          <a:xfrm>
            <a:off x="4844187" y="2624927"/>
            <a:ext cx="3528798" cy="11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Interpret JS in the Browser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63" y="1178650"/>
            <a:ext cx="5510275" cy="37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Control Flow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16332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Font typeface="Fira Mono Medium"/>
              <a:buChar char="-"/>
            </a:pPr>
            <a:r>
              <a:rPr lang="en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if</a:t>
            </a:r>
            <a:endParaRPr>
              <a:solidFill>
                <a:srgbClr val="3F51B5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Font typeface="Fira Mono Medium"/>
              <a:buChar char="-"/>
            </a:pPr>
            <a:r>
              <a:rPr lang="en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for</a:t>
            </a:r>
            <a:endParaRPr>
              <a:solidFill>
                <a:srgbClr val="3F51B5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Font typeface="Fira Mono Medium"/>
              <a:buChar char="-"/>
            </a:pPr>
            <a:r>
              <a:rPr lang="en">
                <a:solidFill>
                  <a:srgbClr val="3F51B5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while</a:t>
            </a:r>
            <a:endParaRPr>
              <a:solidFill>
                <a:srgbClr val="3F51B5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75" y="1152475"/>
            <a:ext cx="4425151" cy="360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534" y="2715844"/>
            <a:ext cx="2237806" cy="1714487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725" y="206200"/>
            <a:ext cx="3363125" cy="28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Mono"/>
                <a:ea typeface="Fira Mono"/>
                <a:cs typeface="Fira Mono"/>
                <a:sym typeface="Fira Mono"/>
              </a:rPr>
              <a:t>=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>
                <a:latin typeface="Fira Mono"/>
                <a:ea typeface="Fira Mono"/>
                <a:cs typeface="Fira Mono"/>
                <a:sym typeface="Fira Mono"/>
              </a:rPr>
              <a:t>==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>
                <a:latin typeface="Fira Mono"/>
                <a:ea typeface="Fira Mono"/>
                <a:cs typeface="Fira Mono"/>
                <a:sym typeface="Fira Mono"/>
              </a:rPr>
              <a:t>===</a:t>
            </a:r>
            <a:endParaRPr b="1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Char char="-"/>
            </a:pP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=</a:t>
            </a: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is assigning</a:t>
            </a:r>
            <a:endParaRPr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Char char="-"/>
            </a:pP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==</a:t>
            </a: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is comparing but ignores datatype</a:t>
            </a:r>
            <a:endParaRPr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800"/>
              <a:buChar char="-"/>
            </a:pPr>
            <a:r>
              <a:rPr b="1" lang="en">
                <a:solidFill>
                  <a:srgbClr val="3F51B5"/>
                </a:solidFill>
                <a:latin typeface="Fira Mono"/>
                <a:ea typeface="Fira Mono"/>
                <a:cs typeface="Fira Mono"/>
                <a:sym typeface="Fira Mono"/>
              </a:rPr>
              <a:t>===</a:t>
            </a: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is comparing but checks datatype</a:t>
            </a:r>
            <a:endParaRPr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325" y="923900"/>
            <a:ext cx="15811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1066500" y="4640325"/>
            <a:ext cx="7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https://www.guru99.com/difference-equality-strict-operator-javascript.html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35725"/>
            <a:ext cx="6233474" cy="18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Functions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84275"/>
            <a:ext cx="2394000" cy="17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ct val="100000"/>
              <a:buFont typeface="Poppins Medium"/>
              <a:buChar char="-"/>
            </a:pP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</a:t>
            </a: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egular functions</a:t>
            </a:r>
            <a:endParaRPr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ct val="100000"/>
              <a:buFont typeface="Poppins Medium"/>
              <a:buChar char="-"/>
            </a:pP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arrow functions</a:t>
            </a:r>
            <a:endParaRPr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ct val="100000"/>
              <a:buFont typeface="Poppins Medium"/>
              <a:buChar char="-"/>
            </a:pPr>
            <a:r>
              <a:rPr b="1" lang="en">
                <a:solidFill>
                  <a:srgbClr val="3F51B5"/>
                </a:solidFill>
                <a:latin typeface="Poppins"/>
                <a:ea typeface="Poppins"/>
                <a:cs typeface="Poppins"/>
                <a:sym typeface="Poppins"/>
              </a:rPr>
              <a:t>difference</a:t>
            </a:r>
            <a:r>
              <a:rPr lang="en">
                <a:solidFill>
                  <a:srgbClr val="3F51B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?</a:t>
            </a:r>
            <a:endParaRPr>
              <a:solidFill>
                <a:srgbClr val="3F51B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400" y="1284283"/>
            <a:ext cx="3463900" cy="1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650" y="0"/>
            <a:ext cx="2945400" cy="19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225" y="2082575"/>
            <a:ext cx="3338251" cy="203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6739" y="190979"/>
            <a:ext cx="3338251" cy="271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050" y="2171675"/>
            <a:ext cx="3533625" cy="28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0538" y="3515654"/>
            <a:ext cx="3533625" cy="162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204100" y="4703625"/>
            <a:ext cx="87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9"/>
              </a:rPr>
              <a:t>https://betterprogramming.pub/difference-between-regular-functions-and-arrow-functions-f65639aba256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